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7"/>
  </p:notesMasterIdLst>
  <p:sldIdLst>
    <p:sldId id="256" r:id="rId2"/>
    <p:sldId id="286" r:id="rId3"/>
    <p:sldId id="303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04" r:id="rId15"/>
    <p:sldId id="285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94671" autoAdjust="0"/>
  </p:normalViewPr>
  <p:slideViewPr>
    <p:cSldViewPr>
      <p:cViewPr>
        <p:scale>
          <a:sx n="40" d="100"/>
          <a:sy n="40" d="100"/>
        </p:scale>
        <p:origin x="-1944" y="-7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63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7FA9CEA-4A39-4C21-BBC7-190548E3EA1F}" type="datetimeFigureOut">
              <a:rPr lang="en-US"/>
              <a:pPr>
                <a:defRPr/>
              </a:pPr>
              <a:t>10/29/2009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10AC6BC-F0ED-4A1F-9A71-07A6D9EA8B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1114096-3EB7-41FC-A5C0-09A62BA13E6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32987CF-6C7A-4194-BD81-06A3CEADADDB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DD2BA-9FDB-4ABF-9732-EEC68410B7C7}" type="datetimeFigureOut">
              <a:rPr lang="en-US"/>
              <a:pPr>
                <a:defRPr/>
              </a:pPr>
              <a:t>10/29/2009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240F4-E21B-4C99-B52A-BB831AE4AAE1}" type="datetimeFigureOut">
              <a:rPr lang="en-US"/>
              <a:pPr>
                <a:defRPr/>
              </a:pPr>
              <a:t>10/29/2009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839200" cy="884238"/>
          </a:xfrm>
        </p:spPr>
        <p:txBody>
          <a:bodyPr/>
          <a:lstStyle>
            <a:lvl1pPr>
              <a:defRPr sz="40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xfrm>
            <a:off x="6096000" y="6477000"/>
            <a:ext cx="2590800" cy="228600"/>
          </a:xfr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 i="1">
                <a:solidFill>
                  <a:srgbClr val="FF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© Copyright 2007 Active Group 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D4AA2-C84C-4B46-BD1A-339C9F5F8354}" type="datetimeFigureOut">
              <a:rPr lang="en-US"/>
              <a:pPr>
                <a:defRPr/>
              </a:pPr>
              <a:t>10/29/2009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BCB32-487E-4C05-885C-BC7E250319D1}" type="datetimeFigureOut">
              <a:rPr lang="en-US"/>
              <a:pPr>
                <a:defRPr/>
              </a:pPr>
              <a:t>10/29/2009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23A94BEE-E96A-49E4-9744-BD57A3F474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6D3F5-1AAD-4253-8115-CE4657AA352C}" type="datetimeFigureOut">
              <a:rPr lang="en-US"/>
              <a:pPr>
                <a:defRPr/>
              </a:pPr>
              <a:t>10/29/2009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F3E6C-FB7D-4DB3-9702-79A212CF5384}" type="datetimeFigureOut">
              <a:rPr lang="en-US"/>
              <a:pPr>
                <a:defRPr/>
              </a:pPr>
              <a:t>10/29/2009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5E033-DA0A-46A8-B4EA-40ECEEBDE743}" type="datetimeFigureOut">
              <a:rPr lang="en-US"/>
              <a:pPr>
                <a:defRPr/>
              </a:pPr>
              <a:t>10/29/2009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0" y="5257800"/>
            <a:ext cx="2590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200" b="1" i="1">
                <a:solidFill>
                  <a:srgbClr val="FF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© Copyright 2007 Active Group </a:t>
            </a:r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FF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457200" y="6477000"/>
            <a:ext cx="822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981200" y="304800"/>
            <a:ext cx="7086600" cy="1588"/>
          </a:xfrm>
          <a:prstGeom prst="line">
            <a:avLst/>
          </a:prstGeom>
          <a:ln>
            <a:solidFill>
              <a:srgbClr val="D60000"/>
            </a:solidFill>
          </a:ln>
          <a:effectLst>
            <a:reflection blurRad="6350" stA="52000" endA="300" endPos="35000" dir="5400000" sy="-100000" algn="bl" rotWithShape="0"/>
            <a:softEdge rad="12700"/>
          </a:effectLst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032" name="Picture 6" descr="C:\DOCUME~1\QuangpN\LOCALS~1\Temp\msohtmlclip1\01\clip_image001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429625" y="0"/>
            <a:ext cx="7143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10" descr="AGCorp - Logo.JP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27038" y="46038"/>
            <a:ext cx="2011362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4"/>
          <p:cNvSpPr txBox="1">
            <a:spLocks noChangeArrowheads="1"/>
          </p:cNvSpPr>
          <p:nvPr/>
        </p:nvSpPr>
        <p:spPr>
          <a:xfrm>
            <a:off x="457200" y="6477000"/>
            <a:ext cx="25908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400" dirty="0">
              <a:latin typeface="Arial" pitchFamily="34" charset="0"/>
            </a:endParaRPr>
          </a:p>
        </p:txBody>
      </p:sp>
      <p:sp>
        <p:nvSpPr>
          <p:cNvPr id="15" name="Rectangle 4"/>
          <p:cNvSpPr txBox="1">
            <a:spLocks noChangeArrowheads="1"/>
          </p:cNvSpPr>
          <p:nvPr/>
        </p:nvSpPr>
        <p:spPr bwMode="auto">
          <a:xfrm>
            <a:off x="6096000" y="6477000"/>
            <a:ext cx="2590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 i="1">
                <a:solidFill>
                  <a:srgbClr val="FF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© Copyright 2007 Active Group 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4419600" cy="2457450"/>
          </a:xfrm>
        </p:spPr>
        <p:txBody>
          <a:bodyPr/>
          <a:lstStyle/>
          <a:p>
            <a:r>
              <a:rPr lang="en-US" sz="3600" b="1" smtClean="0">
                <a:solidFill>
                  <a:srgbClr val="D60000"/>
                </a:solidFill>
              </a:rPr>
              <a:t>Lý thuyết Thiết kế</a:t>
            </a:r>
            <a:endParaRPr lang="en-US" sz="3600" b="1" dirty="0">
              <a:solidFill>
                <a:srgbClr val="D60000"/>
              </a:solidFill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09600"/>
          </a:xfrm>
        </p:spPr>
        <p:txBody>
          <a:bodyPr/>
          <a:lstStyle/>
          <a:p>
            <a:r>
              <a:rPr lang="en-US" dirty="0" err="1" smtClean="0"/>
              <a:t>Phạm</a:t>
            </a:r>
            <a:r>
              <a:rPr lang="en-US" dirty="0" smtClean="0"/>
              <a:t> </a:t>
            </a:r>
            <a:r>
              <a:rPr lang="en-US" dirty="0" err="1" smtClean="0"/>
              <a:t>Ngọc</a:t>
            </a:r>
            <a:r>
              <a:rPr lang="en-US" dirty="0" smtClean="0"/>
              <a:t> </a:t>
            </a:r>
            <a:r>
              <a:rPr lang="en-US" dirty="0" err="1" smtClean="0"/>
              <a:t>Quang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685800"/>
            <a:ext cx="3619500" cy="2266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838200" y="5029200"/>
            <a:ext cx="75438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600" b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Sáng Tạo là nền tảng Phát triển của AGP</a:t>
            </a:r>
            <a:endParaRPr lang="en-US" sz="36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Giá trị Sản phẩm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Giá trị của Sản phẩm nằm ở </a:t>
            </a:r>
            <a:r>
              <a:rPr lang="en-US" smtClean="0"/>
              <a:t>đâu</a:t>
            </a:r>
            <a:r>
              <a:rPr lang="en-US" smtClean="0"/>
              <a:t>?</a:t>
            </a:r>
          </a:p>
          <a:p>
            <a:r>
              <a:rPr lang="en-US" smtClean="0"/>
              <a:t>Thế </a:t>
            </a:r>
            <a:r>
              <a:rPr lang="en-US" smtClean="0"/>
              <a:t>nào là sản phẩm thiết kế tốt</a:t>
            </a:r>
            <a:r>
              <a:rPr lang="en-US" smtClean="0"/>
              <a:t>? </a:t>
            </a:r>
            <a:endParaRPr lang="en-US" smtClean="0"/>
          </a:p>
          <a:p>
            <a:r>
              <a:rPr lang="en-US" smtClean="0"/>
              <a:t>Tiêu </a:t>
            </a:r>
            <a:r>
              <a:rPr lang="en-US" smtClean="0"/>
              <a:t>chí nào đánh giá sản phẩm.</a:t>
            </a:r>
          </a:p>
          <a:p>
            <a:endParaRPr lang="en-US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41692" y="3429000"/>
            <a:ext cx="4373708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838200" y="3810000"/>
            <a:ext cx="2438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/>
              <a:t>Sự tương tác giữa Sản phẩm và Nhận thức tạo ra Giá trị</a:t>
            </a:r>
            <a:endParaRPr lang="en-US" sz="2800"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Ứng dụng Lý thuyết Thiết kế trong thực tế</a:t>
            </a:r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Làm thế nào thiết kế tốt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Cần xác định </a:t>
            </a:r>
            <a:r>
              <a:rPr lang="en-US" b="1" smtClean="0"/>
              <a:t>mục tiêu thiết kế</a:t>
            </a:r>
            <a:r>
              <a:rPr lang="en-US" smtClean="0"/>
              <a:t> rõ ràng!</a:t>
            </a:r>
          </a:p>
          <a:p>
            <a:r>
              <a:rPr lang="en-US" smtClean="0"/>
              <a:t>Làm chủ ngôn ngữ và công cụ</a:t>
            </a:r>
          </a:p>
          <a:p>
            <a:r>
              <a:rPr lang="en-US" smtClean="0"/>
              <a:t>Không có cái </a:t>
            </a:r>
            <a:r>
              <a:rPr lang="en-US" b="1" smtClean="0"/>
              <a:t>ĐẸP khách quan</a:t>
            </a:r>
            <a:r>
              <a:rPr lang="en-US" smtClean="0"/>
              <a:t>! Luôn đẹp</a:t>
            </a:r>
          </a:p>
          <a:p>
            <a:r>
              <a:rPr lang="en-US" smtClean="0"/>
              <a:t>Giá trị tùy thuộc vào nhận thức của khách hàng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Ứng dụng xây dựng các lý thuyết thiết kế chuyên ngành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mtClean="0"/>
              <a:t>Cụ thể hóa:</a:t>
            </a:r>
          </a:p>
          <a:p>
            <a:r>
              <a:rPr lang="en-US" smtClean="0"/>
              <a:t>Mục tiêu</a:t>
            </a:r>
          </a:p>
          <a:p>
            <a:r>
              <a:rPr lang="en-US" smtClean="0"/>
              <a:t>Công cụ</a:t>
            </a:r>
          </a:p>
          <a:p>
            <a:r>
              <a:rPr lang="en-US" smtClean="0"/>
              <a:t>Ngôn ngữ</a:t>
            </a:r>
          </a:p>
          <a:p>
            <a:r>
              <a:rPr lang="en-US" smtClean="0"/>
              <a:t>Các bước thiết kế</a:t>
            </a:r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3581400"/>
            <a:ext cx="3149561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luận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Đây là tài liệu “trừu tượng” nhưng</a:t>
            </a:r>
            <a:r>
              <a:rPr lang="en-US" b="1"/>
              <a:t> </a:t>
            </a:r>
            <a:r>
              <a:rPr lang="en-US" smtClean="0"/>
              <a:t>Có ích</a:t>
            </a:r>
          </a:p>
          <a:p>
            <a:r>
              <a:rPr lang="en-US" smtClean="0"/>
              <a:t>Hãy đến AG để được Sáng tạo</a:t>
            </a:r>
          </a:p>
          <a:p>
            <a:endParaRPr lang="en-US" smtClean="0"/>
          </a:p>
        </p:txBody>
      </p:sp>
      <p:sp>
        <p:nvSpPr>
          <p:cNvPr id="4" name="Rectangle 3"/>
          <p:cNvSpPr/>
          <p:nvPr/>
        </p:nvSpPr>
        <p:spPr>
          <a:xfrm>
            <a:off x="1143000" y="3657600"/>
            <a:ext cx="7120005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Hãy đến AG để được Sáng tạo</a:t>
            </a:r>
            <a:endParaRPr lang="en-US" sz="5400" b="1" cap="none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8305800" cy="884238"/>
          </a:xfrm>
        </p:spPr>
        <p:txBody>
          <a:bodyPr/>
          <a:lstStyle/>
          <a:p>
            <a:pPr algn="l" eaLnBrk="1" hangingPunct="1"/>
            <a:r>
              <a:rPr lang="en-US" dirty="0" smtClean="0"/>
              <a:t>TRAO ĐỔI-CÂU HỎI (Q/A)</a:t>
            </a:r>
          </a:p>
        </p:txBody>
      </p:sp>
      <p:pic>
        <p:nvPicPr>
          <p:cNvPr id="19459" name="Content Placeholder 11" descr="QA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762000" y="1249363"/>
            <a:ext cx="7467600" cy="4999037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lục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Đặt vấn đề</a:t>
            </a:r>
          </a:p>
          <a:p>
            <a:r>
              <a:rPr lang="en-US" smtClean="0"/>
              <a:t>Hệ thống lý thuyết về Thiết kế - Vai trò của AG Design Platform</a:t>
            </a:r>
          </a:p>
          <a:p>
            <a:r>
              <a:rPr lang="en-US" smtClean="0"/>
              <a:t>Lý thuyết thiết kế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838200" y="4800600"/>
            <a:ext cx="75438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Bàn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làm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việc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Công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cụ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Tăng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năng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suất</a:t>
            </a:r>
            <a:endParaRPr lang="en-US" sz="36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Đặt vấn đề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Thiết kế là công việc thường xuyên trong cuộc sống =&gt; Cần hiểu bản chất để nâng cao năng suất lao động</a:t>
            </a:r>
          </a:p>
          <a:p>
            <a:r>
              <a:rPr lang="en-US" smtClean="0"/>
              <a:t>Thiết kế là gì? Bản chất?</a:t>
            </a:r>
          </a:p>
          <a:p>
            <a:r>
              <a:rPr lang="en-US" smtClean="0"/>
              <a:t>Làm thế nào để thiết kế tốt?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5029200"/>
            <a:ext cx="2146198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Hệ thống lý luận về Design</a:t>
            </a:r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3510" y="1447800"/>
            <a:ext cx="6500107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Lý thuyết Thiết kế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Là nền móng cho các lý thuyết Thiết kế chuyên ngành</a:t>
            </a:r>
          </a:p>
          <a:p>
            <a:r>
              <a:rPr lang="en-US" smtClean="0"/>
              <a:t>Là cơ sở để Sáng tạo</a:t>
            </a:r>
          </a:p>
          <a:p>
            <a:r>
              <a:rPr lang="en-US" smtClean="0"/>
              <a:t>Là Platform =&gt; Có tên gọi khác là AG Design Platform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Lý thuyết thiết kế</a:t>
            </a:r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16106" y="1681914"/>
            <a:ext cx="8042094" cy="3686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45200" y="4267200"/>
            <a:ext cx="2572808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Lý thuyết thiết kế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Sản phẩm</a:t>
            </a:r>
          </a:p>
          <a:p>
            <a:r>
              <a:rPr lang="en-US" smtClean="0"/>
              <a:t>Mục đích</a:t>
            </a:r>
          </a:p>
          <a:p>
            <a:r>
              <a:rPr lang="en-US" smtClean="0"/>
              <a:t>Công cụ</a:t>
            </a:r>
          </a:p>
          <a:p>
            <a:r>
              <a:rPr lang="en-US" smtClean="0"/>
              <a:t>Ngôn ngữ = Chất liệu + Ngữ pháp</a:t>
            </a:r>
          </a:p>
          <a:p>
            <a:r>
              <a:rPr lang="en-US" smtClean="0"/>
              <a:t>Quá trình Thiết kế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4267200"/>
            <a:ext cx="3164778" cy="210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276600"/>
            <a:ext cx="6019800" cy="1675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599" y="4343400"/>
            <a:ext cx="4290039" cy="2082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Mục tiêu Thiết kế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Là đầu bài</a:t>
            </a:r>
          </a:p>
          <a:p>
            <a:r>
              <a:rPr lang="en-US" smtClean="0"/>
              <a:t>Áp đặt, chủ quan của chủ đầu tư/khách hàng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Mối liên hệ Sản xuất &lt;&gt; Tiêu thụ</a:t>
            </a:r>
            <a:endParaRPr lang="en-US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13743"/>
          <a:stretch>
            <a:fillRect/>
          </a:stretch>
        </p:blipFill>
        <p:spPr bwMode="auto">
          <a:xfrm>
            <a:off x="304800" y="1524000"/>
            <a:ext cx="8534400" cy="4618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AG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AG</Template>
  <TotalTime>268</TotalTime>
  <Words>331</Words>
  <Application>Microsoft Office PowerPoint</Application>
  <PresentationFormat>On-screen Show (4:3)</PresentationFormat>
  <Paragraphs>52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AG</vt:lpstr>
      <vt:lpstr>Lý thuyết Thiết kế</vt:lpstr>
      <vt:lpstr>Mục lục</vt:lpstr>
      <vt:lpstr>Đặt vấn đề</vt:lpstr>
      <vt:lpstr>Hệ thống lý luận về Design</vt:lpstr>
      <vt:lpstr>Lý thuyết Thiết kế</vt:lpstr>
      <vt:lpstr>Lý thuyết thiết kế</vt:lpstr>
      <vt:lpstr>Lý thuyết thiết kế</vt:lpstr>
      <vt:lpstr>Mục tiêu Thiết kế</vt:lpstr>
      <vt:lpstr>Mối liên hệ Sản xuất &lt;&gt; Tiêu thụ</vt:lpstr>
      <vt:lpstr>Giá trị Sản phẩm</vt:lpstr>
      <vt:lpstr>Ứng dụng Lý thuyết Thiết kế trong thực tế</vt:lpstr>
      <vt:lpstr>Làm thế nào thiết kế tốt</vt:lpstr>
      <vt:lpstr>Ứng dụng xây dựng các lý thuyết thiết kế chuyên ngành</vt:lpstr>
      <vt:lpstr>Kết luận</vt:lpstr>
      <vt:lpstr>TRAO ĐỔI-CÂU HỎI (Q/A)</vt:lpstr>
    </vt:vector>
  </TitlesOfParts>
  <Company>0936252111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ĐiỀU HÀNH DOANH NGHIỆP THẬT LÀ ĐƠN GiẢN</dc:title>
  <dc:creator>User</dc:creator>
  <cp:lastModifiedBy>User</cp:lastModifiedBy>
  <cp:revision>26</cp:revision>
  <dcterms:created xsi:type="dcterms:W3CDTF">2009-07-03T06:17:41Z</dcterms:created>
  <dcterms:modified xsi:type="dcterms:W3CDTF">2009-10-29T10:10:18Z</dcterms:modified>
</cp:coreProperties>
</file>